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15" r:id="rId2"/>
    <p:sldId id="432" r:id="rId3"/>
    <p:sldId id="416" r:id="rId4"/>
    <p:sldId id="431" r:id="rId5"/>
    <p:sldId id="399" r:id="rId6"/>
    <p:sldId id="438" r:id="rId7"/>
    <p:sldId id="404" r:id="rId8"/>
    <p:sldId id="401" r:id="rId9"/>
    <p:sldId id="446" r:id="rId10"/>
    <p:sldId id="400" r:id="rId11"/>
    <p:sldId id="437" r:id="rId12"/>
    <p:sldId id="439" r:id="rId13"/>
    <p:sldId id="440" r:id="rId14"/>
    <p:sldId id="441" r:id="rId15"/>
    <p:sldId id="442" r:id="rId16"/>
    <p:sldId id="451" r:id="rId17"/>
    <p:sldId id="452" r:id="rId18"/>
    <p:sldId id="453" r:id="rId19"/>
    <p:sldId id="454" r:id="rId20"/>
    <p:sldId id="435" r:id="rId21"/>
    <p:sldId id="445" r:id="rId22"/>
    <p:sldId id="436" r:id="rId23"/>
    <p:sldId id="428" r:id="rId24"/>
    <p:sldId id="456" r:id="rId25"/>
    <p:sldId id="434" r:id="rId26"/>
    <p:sldId id="433" r:id="rId27"/>
    <p:sldId id="429" r:id="rId28"/>
    <p:sldId id="430" r:id="rId2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917"/>
    <a:srgbClr val="A50021"/>
    <a:srgbClr val="CC0000"/>
    <a:srgbClr val="007033"/>
    <a:srgbClr val="D4D3DF"/>
    <a:srgbClr val="642F04"/>
    <a:srgbClr val="351413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0C0CBEE-FBA5-406B-8D6F-CC51AABCE17D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7B9A737-85C8-4916-9447-CA2626B7B60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5618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79A39-50A2-4DDF-8A37-DB8EFEF36EBF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AB956-E2B6-46D5-A955-5B04DCB9C4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7D54E7-D5D3-4710-8BA7-596D1B1DECE5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C3C1A-94DA-4BEF-9AFE-B80ACCF7B2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7546E-0E65-4B6E-8672-7AE2DBD47963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A455D-3654-41F2-90AF-5917282D3AC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2" y="244478"/>
            <a:ext cx="8388351" cy="585152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D5038-99C7-4B5A-9CDC-A33490A9339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4A3C2-31D7-4871-8732-410283C38BB2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C7E85-4936-4164-8C9A-ACC8A9BBB79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509EF-441F-433C-BD71-E3F8FE25E2F8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13820-0AB1-405D-B2C5-2B882B58D34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32C8D-558F-4D52-9B38-C0AEB96AAA9D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F4531-4457-44A9-B171-5D416FA6E6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C0053-5658-4FD0-B2E0-CBD969A395DE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CB636-1204-42B7-9933-74D99518B23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6D11F-F0A5-44E0-ADE9-149D4051913F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C56EC-D0A1-4E74-A80E-83F8C5E9F9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63D52-15E0-476D-ABA7-D4B30EF1A7E1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DA5E7-F9F2-4787-8D0B-551F9CADB2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7FDB0-B040-4D7E-81FE-226377FE711E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78FBC-1527-42B0-9524-9B49BDF1BD7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7C28A-7347-4280-A2E3-9FE7A12A7736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C1840-D5DC-4A8E-9B50-B496D2D1D28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8EEB794-5801-4BCC-BC8C-3E1550EC2EDB}" type="datetimeFigureOut">
              <a:rPr lang="ru-RU"/>
              <a:pPr>
                <a:defRPr/>
              </a:pPr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E021E72-FADF-431D-820D-0980F230B3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7.xml"/><Relationship Id="rId1" Type="http://schemas.openxmlformats.org/officeDocument/2006/relationships/audio" Target="file:///D:\Kamalak%20%20slayt%20%20navoiy\Zarafshon%2010%20%20Kamalak\Prezident.wav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/>
          </a:p>
        </p:txBody>
      </p:sp>
      <p:pic>
        <p:nvPicPr>
          <p:cNvPr id="15362" name="Picture 3" descr="j0210154[1]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solidFill>
            <a:srgbClr val="18E858"/>
          </a:solidFill>
          <a:ln>
            <a:solidFill>
              <a:schemeClr val="accent2"/>
            </a:solidFill>
          </a:ln>
        </p:spPr>
      </p:pic>
      <p:sp>
        <p:nvSpPr>
          <p:cNvPr id="15363" name="Прямоугольник 6"/>
          <p:cNvSpPr>
            <a:spLocks noChangeArrowheads="1"/>
          </p:cNvSpPr>
          <p:nvPr/>
        </p:nvSpPr>
        <p:spPr bwMode="auto">
          <a:xfrm>
            <a:off x="762000" y="642938"/>
            <a:ext cx="733425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uz-Cyrl-UZ" sz="3600" b="1" dirty="0">
                <a:latin typeface="Times New Roman" pitchFamily="18" charset="0"/>
                <a:cs typeface="Times New Roman" pitchFamily="18" charset="0"/>
              </a:rPr>
              <a:t>o’rta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uz-Cyrl-UZ" sz="3600" b="1" dirty="0">
                <a:latin typeface="Times New Roman" pitchFamily="18" charset="0"/>
                <a:cs typeface="Times New Roman" pitchFamily="18" charset="0"/>
              </a:rPr>
              <a:t> ta’lim  maktab                             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uz-Cyrl-UZ" sz="3600" b="1" dirty="0">
                <a:latin typeface="Times New Roman" pitchFamily="18" charset="0"/>
                <a:cs typeface="Times New Roman" pitchFamily="18" charset="0"/>
              </a:rPr>
              <a:t>   </a:t>
            </a:r>
            <a:br>
              <a:rPr lang="uz-Cyrl-UZ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boshlang’ich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sinf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o’qituvchisi</a:t>
            </a:r>
            <a:endParaRPr lang="ru-RU" sz="3600" dirty="0">
              <a:latin typeface="Calibri" pitchFamily="34" charset="0"/>
            </a:endParaRPr>
          </a:p>
        </p:txBody>
      </p:sp>
      <p:sp>
        <p:nvSpPr>
          <p:cNvPr id="15364" name="Прямоугольник 9"/>
          <p:cNvSpPr>
            <a:spLocks noChangeArrowheads="1"/>
          </p:cNvSpPr>
          <p:nvPr/>
        </p:nvSpPr>
        <p:spPr bwMode="auto">
          <a:xfrm>
            <a:off x="1285875" y="4286250"/>
            <a:ext cx="7215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b="1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5" name="WordArt 3"/>
          <p:cNvSpPr txBox="1">
            <a:spLocks noChangeArrowheads="1" noChangeShapeType="1" noTextEdit="1"/>
          </p:cNvSpPr>
          <p:nvPr/>
        </p:nvSpPr>
        <p:spPr bwMode="auto">
          <a:xfrm>
            <a:off x="1143000" y="5143500"/>
            <a:ext cx="6762750" cy="1131888"/>
          </a:xfrm>
          <a:prstGeom prst="rect">
            <a:avLst/>
          </a:prstGeom>
        </p:spPr>
        <p:txBody>
          <a:bodyPr wrap="none" fromWordArt="1"/>
          <a:lstStyle/>
          <a:p>
            <a:pPr algn="ctr">
              <a:defRPr/>
            </a:pPr>
            <a:r>
              <a:rPr lang="en-US" sz="36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FF"/>
                    </a:gs>
                    <a:gs pos="100000">
                      <a:srgbClr val="E36C0A"/>
                    </a:gs>
                  </a:gsLst>
                  <a:lin ang="5400000" scaled="1"/>
                </a:gradFill>
                <a:latin typeface="Impact"/>
              </a:rPr>
              <a:t>  </a:t>
            </a:r>
            <a:endParaRPr lang="ru-RU" sz="3600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FFFF"/>
                  </a:gs>
                  <a:gs pos="100000">
                    <a:srgbClr val="E36C0A"/>
                  </a:gs>
                </a:gsLst>
                <a:lin ang="5400000" scaled="1"/>
              </a:gradFill>
              <a:latin typeface="Impact"/>
            </a:endParaRPr>
          </a:p>
        </p:txBody>
      </p:sp>
      <p:sp>
        <p:nvSpPr>
          <p:cNvPr id="15366" name="WordArt 8"/>
          <p:cNvSpPr>
            <a:spLocks noChangeArrowheads="1" noChangeShapeType="1" noTextEdit="1"/>
          </p:cNvSpPr>
          <p:nvPr/>
        </p:nvSpPr>
        <p:spPr bwMode="auto">
          <a:xfrm>
            <a:off x="857250" y="3643313"/>
            <a:ext cx="7586663" cy="708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              </a:t>
            </a:r>
            <a:r>
              <a:rPr lang="en-US" sz="3600" b="1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FF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ning</a:t>
            </a:r>
            <a:endParaRPr lang="ru-RU" sz="3600" b="1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FFFF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5367" name="Прямоугольник 8"/>
          <p:cNvSpPr>
            <a:spLocks noChangeArrowheads="1"/>
          </p:cNvSpPr>
          <p:nvPr/>
        </p:nvSpPr>
        <p:spPr bwMode="auto">
          <a:xfrm>
            <a:off x="1285875" y="4149725"/>
            <a:ext cx="66436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3-sinf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uchun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O`qish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fanidan</a:t>
            </a:r>
            <a:endParaRPr lang="en-US" sz="36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рямоугольник 54"/>
          <p:cNvSpPr/>
          <p:nvPr/>
        </p:nvSpPr>
        <p:spPr>
          <a:xfrm>
            <a:off x="900113" y="404813"/>
            <a:ext cx="7488237" cy="64611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3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+mn-lt"/>
            </a:endParaRPr>
          </a:p>
        </p:txBody>
      </p:sp>
      <p:sp>
        <p:nvSpPr>
          <p:cNvPr id="150" name="Прямоугольник 149"/>
          <p:cNvSpPr/>
          <p:nvPr/>
        </p:nvSpPr>
        <p:spPr>
          <a:xfrm>
            <a:off x="4486275" y="2967038"/>
            <a:ext cx="185738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+mn-lt"/>
            </a:endParaRPr>
          </a:p>
        </p:txBody>
      </p:sp>
      <p:sp>
        <p:nvSpPr>
          <p:cNvPr id="151" name="Прямоугольник 150"/>
          <p:cNvSpPr/>
          <p:nvPr/>
        </p:nvSpPr>
        <p:spPr>
          <a:xfrm>
            <a:off x="4486275" y="2967038"/>
            <a:ext cx="185738" cy="92392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</a:endParaRPr>
          </a:p>
        </p:txBody>
      </p: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285720" y="357166"/>
            <a:ext cx="6500858" cy="6000792"/>
          </a:xfrm>
          <a:prstGeom prst="verticalScroll">
            <a:avLst>
              <a:gd name="adj" fmla="val 906"/>
            </a:avLst>
          </a:prstGeom>
          <a:solidFill>
            <a:schemeClr val="bg1"/>
          </a:solidFill>
          <a:ln w="9525"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  <a:round/>
            <a:headEnd/>
            <a:tailEnd/>
          </a:ln>
          <a:effectLst/>
        </p:spPr>
        <p:txBody>
          <a:bodyPr wrap="none" anchor="ctr"/>
          <a:lstStyle/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nb-NO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</a:t>
            </a:r>
          </a:p>
          <a:p>
            <a:pPr marL="342900" indent="-342900" algn="just">
              <a:defRPr/>
            </a:pPr>
            <a:r>
              <a:rPr lang="nb-NO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</a:t>
            </a: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nb-NO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nb-NO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</a:t>
            </a:r>
          </a:p>
          <a:p>
            <a:pPr marL="342900" indent="-342900" algn="just">
              <a:defRPr/>
            </a:pPr>
            <a:r>
              <a:rPr lang="nb-NO" sz="4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Darsning borishi: </a:t>
            </a:r>
          </a:p>
          <a:p>
            <a:pPr marL="342900" indent="-342900" algn="just">
              <a:defRPr/>
            </a:pPr>
            <a:r>
              <a:rPr lang="nb-NO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I.Tashkiliy qism, sinf tozaligi,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o`quvchilar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salomlashish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Salom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aziz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bolalarim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Gulu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rayhon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bolalarim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Qani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tinglang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so’zlarim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Jajji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o’g’il-qizlarim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Ona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yurt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egasisiz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Istiqlol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ertasiz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Bo’ling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aqlu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rasolar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Ham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bilimdon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donolar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defRPr/>
            </a:pP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Darsimiz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O`QISH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fani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jonu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dilim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senla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olay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chuqur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bilim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Qani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ayting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bolalar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Kim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navbatchi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bo’ladi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?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Ushbu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kunning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hisobin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Menga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aytib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beradi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Ob-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havo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haqida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ma`lumot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butun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dunyoda</a:t>
            </a:r>
            <a:endParaRPr 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ro`y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berayotgan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yangilikla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haqida</a:t>
            </a:r>
            <a:r>
              <a:rPr lang="en-US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ma`lumot</a:t>
            </a:r>
            <a:endParaRPr 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Bugun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hafta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kunining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naq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shanbasi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bo’libdi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Olloh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ushbu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kuniga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nazar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solibdi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Barcha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yaxshi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yumushlar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ezgu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niyat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orzular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Ushbu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kunning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o’zida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ijobat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bo’libdi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defRPr/>
            </a:pP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defRPr/>
            </a:pPr>
            <a:endParaRPr lang="ru-RU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9663" cy="715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88" y="596823"/>
            <a:ext cx="3096344" cy="29551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609792" y="836712"/>
            <a:ext cx="2460930" cy="954107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2800" b="1" dirty="0"/>
              <a:t>Bosh </a:t>
            </a:r>
            <a:r>
              <a:rPr lang="en-US" sz="2800" b="1" dirty="0" err="1"/>
              <a:t>qomus</a:t>
            </a:r>
            <a:r>
              <a:rPr lang="en-US" sz="2800" b="1" dirty="0"/>
              <a:t> </a:t>
            </a:r>
          </a:p>
          <a:p>
            <a:pPr algn="ctr">
              <a:defRPr/>
            </a:pPr>
            <a:r>
              <a:rPr lang="en-US" sz="2800" b="1" dirty="0" err="1"/>
              <a:t>kitobimiz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13" y="5573093"/>
            <a:ext cx="1494078" cy="12849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343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25400" algn="just">
              <a:lnSpc>
                <a:spcPct val="115000"/>
              </a:lnSpc>
              <a:spcBef>
                <a:spcPts val="255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Mavzu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Sinfdan tashqari o‘qish. Bosh qomus kitobimiz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Darsning maqsadi: ta`limiy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o‘quvchilarni she’r mazmuni bilan tanishtirish, Konstitutsiya haqida bilim berish, to‘g‘ri va ravon o‘qishga o‘rgatish.</a:t>
            </a: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F.k.1 </a:t>
            </a:r>
            <a:r>
              <a:rPr lang="uz-Cyrl-UZ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o‘qish uchun kitoblar (badiiy asar namunalari)ni mustaqil tanlay oladi. </a:t>
            </a:r>
            <a:r>
              <a:rPr lang="uz-Cyrl-UZ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T.k.5.</a:t>
            </a:r>
            <a:r>
              <a:rPr lang="uz-Cyrl-UZ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maktabda va maktabdan tashqari tadbirlarda (turli mavzudagi ko‘rik-tanlovlar, musobaqalar va h.k.) faol ishtirok etish;  o‘zining fuqarolik burch va huquqlarini bilish.</a:t>
            </a:r>
            <a:r>
              <a:rPr lang="uz-Cyrl-UZ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Tarbiyaviy:</a:t>
            </a:r>
            <a:r>
              <a:rPr lang="uz-Cyrl-UZ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o‘quvchilarda vatanparvarlik, fidoyilik, jonkuyarlik kabi fazilatlarni tarbiyalash. Ona tabiatga yaxshi munosabatda bo`lishga o`rgatish. </a:t>
            </a:r>
            <a:r>
              <a:rPr lang="uz-Cyrl-UZ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T.k.4. </a:t>
            </a:r>
            <a:r>
              <a:rPr lang="uz-Cyrl-UZ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badiiy asarlarda aks etgan ma’naviy va madaniy hodisalar mohiyatini to‘g‘ri tushunish va talqin qila </a:t>
            </a:r>
            <a:r>
              <a:rPr lang="uz-Cyrl-UZ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z-Cyrl-UZ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olish, ulardagi estetik jihatlarni ilg‘ash hamda tushuntirib bera olish; </a:t>
            </a:r>
            <a:r>
              <a:rPr lang="uz-Cyrl-UZ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Rivojlantiruvchi:</a:t>
            </a:r>
            <a:r>
              <a:rPr lang="uz-Cyrl-UZ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o‘quvchilarning she’rni ifodali o‘qish, mazmunini so‘zlab berish malakalarini rivojlantirish.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F.k.2. </a:t>
            </a:r>
            <a:r>
              <a:rPr lang="uz-Cyrl-UZ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matndagi so‘z va so‘z birikmalarining ma’nolarini hamda gaplarni tushuna oladi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T.k.5. </a:t>
            </a:r>
            <a:r>
              <a:rPr lang="uz-Cyrl-UZ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badiiy asarlarda xilma-xil shakl va ko‘rinishlarda namoyon bo‘ladigan qahramonlarning insoniylik va boshqa fazilatlariga qarab turib xolis mulohaza yurita olish; 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1458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 b="1" dirty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endParaRPr lang="en-US" b="1" dirty="0">
              <a:latin typeface="Times New Roman" panose="02020603050405020304" pitchFamily="18" charset="0"/>
              <a:ea typeface="Malgun Gothic" panose="020B0503020000020004" pitchFamily="34" charset="-127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6483920" cy="32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ea typeface="Malgun Gothic" panose="020B0503020000020004" pitchFamily="34" charset="-127"/>
              </a:rPr>
              <a:t>                  </a:t>
            </a:r>
            <a:r>
              <a:rPr lang="en-US" b="1" dirty="0" err="1">
                <a:latin typeface="Times New Roman" panose="02020603050405020304" pitchFamily="18" charset="0"/>
                <a:ea typeface="Malgun Gothic" panose="020B0503020000020004" pitchFamily="34" charset="-127"/>
              </a:rPr>
              <a:t>Yangi</a:t>
            </a:r>
            <a:r>
              <a:rPr lang="en-US" b="1" dirty="0"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Malgun Gothic" panose="020B0503020000020004" pitchFamily="34" charset="-127"/>
              </a:rPr>
              <a:t>mavzu</a:t>
            </a:r>
            <a:r>
              <a:rPr lang="en-US" b="1" dirty="0"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Malgun Gothic" panose="020B0503020000020004" pitchFamily="34" charset="-127"/>
              </a:rPr>
              <a:t>bayoni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08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Kitoblar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ko‘p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dunyoda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Barchasidan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ziyoda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Nur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sochar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misli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oftob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30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Bizning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bosh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Qomus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kitob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!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Har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so‘zida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ming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ma’no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Ham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mehr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 ham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qudrat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jo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 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Qadrlidir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doimo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30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Bizning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bosh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Qomus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kitob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!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Adolatdan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so‘zlaydi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Ezgulikni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ko‘zlaydi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 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Teng-tenglikni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istaydi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1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Bizning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bosh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Qomus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kitob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009531"/>
          </a:xfrm>
        </p:spPr>
        <p:txBody>
          <a:bodyPr/>
          <a:lstStyle/>
          <a:p>
            <a:pPr marL="800100" algn="ctr">
              <a:lnSpc>
                <a:spcPct val="115000"/>
              </a:lnSpc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Huquqimiz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qalqoni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2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Erk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baxtimiz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posboni</a:t>
            </a:r>
            <a:endParaRPr lang="ru-RU" sz="2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Insoniylik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dostoni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2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Bizning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bosh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Qomus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kitob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Dadil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bo‘l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 men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bor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deydi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2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Senga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madadkor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deydi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2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800100" algn="ctr">
              <a:lnSpc>
                <a:spcPct val="115000"/>
              </a:lnSpc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Qonun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ustuvor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deydi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t>,</a:t>
            </a:r>
            <a:endParaRPr lang="ru-RU" sz="2800" spc="150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Bizning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bosh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Qomus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kitob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7301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/>
          <a:lstStyle/>
          <a:p>
            <a:r>
              <a:rPr lang="en-US" b="1" dirty="0" err="1"/>
              <a:t>Bugun</a:t>
            </a:r>
            <a:r>
              <a:rPr lang="en-US" b="1" dirty="0"/>
              <a:t> biz </a:t>
            </a:r>
            <a:r>
              <a:rPr lang="en-US" b="1" dirty="0" err="1"/>
              <a:t>sizlar</a:t>
            </a:r>
            <a:r>
              <a:rPr lang="en-US" b="1" dirty="0"/>
              <a:t> </a:t>
            </a:r>
            <a:r>
              <a:rPr lang="en-US" b="1" dirty="0" err="1"/>
              <a:t>bilan</a:t>
            </a:r>
            <a:r>
              <a:rPr lang="en-US" b="1" dirty="0"/>
              <a:t>  </a:t>
            </a:r>
            <a:r>
              <a:rPr lang="en-US" b="1" dirty="0" err="1"/>
              <a:t>Dilshod</a:t>
            </a:r>
            <a:r>
              <a:rPr lang="en-US" b="1" dirty="0"/>
              <a:t> </a:t>
            </a:r>
            <a:r>
              <a:rPr lang="en-US" b="1" dirty="0" err="1"/>
              <a:t>Rajabning</a:t>
            </a:r>
            <a:r>
              <a:rPr lang="en-US" b="1" dirty="0"/>
              <a:t>  «</a:t>
            </a:r>
            <a:r>
              <a:rPr lang="en-US" dirty="0"/>
              <a:t> Bosh </a:t>
            </a:r>
            <a:r>
              <a:rPr lang="en-US" dirty="0" err="1"/>
              <a:t>qomus</a:t>
            </a:r>
            <a:r>
              <a:rPr lang="en-US" dirty="0"/>
              <a:t> </a:t>
            </a:r>
            <a:r>
              <a:rPr lang="en-US" dirty="0" err="1"/>
              <a:t>kitobimiz</a:t>
            </a:r>
            <a:r>
              <a:rPr lang="en-US" dirty="0"/>
              <a:t>” </a:t>
            </a:r>
            <a:r>
              <a:rPr lang="en-US" b="1" dirty="0" err="1"/>
              <a:t>hikoyasi</a:t>
            </a:r>
            <a:r>
              <a:rPr lang="en-US" b="1" dirty="0"/>
              <a:t> </a:t>
            </a:r>
            <a:r>
              <a:rPr lang="en-US" b="1" dirty="0" err="1"/>
              <a:t>bilan</a:t>
            </a:r>
            <a:r>
              <a:rPr lang="en-US" b="1" dirty="0"/>
              <a:t> </a:t>
            </a:r>
            <a:r>
              <a:rPr lang="en-US" b="1" dirty="0" err="1"/>
              <a:t>tanishamiz</a:t>
            </a:r>
            <a:r>
              <a:rPr lang="en-US" b="1" dirty="0"/>
              <a:t>. (</a:t>
            </a:r>
            <a:r>
              <a:rPr lang="en-US" b="1" dirty="0" err="1"/>
              <a:t>Hikoya</a:t>
            </a:r>
            <a:r>
              <a:rPr lang="en-US" b="1" dirty="0"/>
              <a:t> </a:t>
            </a:r>
            <a:r>
              <a:rPr lang="en-US" b="1" dirty="0" err="1"/>
              <a:t>muallifi</a:t>
            </a:r>
            <a:r>
              <a:rPr lang="en-US" b="1" dirty="0"/>
              <a:t> </a:t>
            </a:r>
            <a:r>
              <a:rPr lang="en-US" b="1" dirty="0" err="1"/>
              <a:t>haqidagi</a:t>
            </a:r>
            <a:r>
              <a:rPr lang="en-US" b="1" dirty="0"/>
              <a:t>  </a:t>
            </a:r>
            <a:r>
              <a:rPr lang="en-US" b="1" dirty="0" err="1"/>
              <a:t>o`quvchilar</a:t>
            </a:r>
            <a:r>
              <a:rPr lang="en-US" b="1" dirty="0"/>
              <a:t> </a:t>
            </a:r>
            <a:r>
              <a:rPr lang="en-US" b="1" dirty="0" err="1"/>
              <a:t>bilimlarini</a:t>
            </a:r>
            <a:r>
              <a:rPr lang="en-US" b="1" dirty="0"/>
              <a:t> </a:t>
            </a:r>
            <a:r>
              <a:rPr lang="en-US" b="1" dirty="0" err="1"/>
              <a:t>takrorlash</a:t>
            </a:r>
            <a:r>
              <a:rPr lang="en-US" b="1" dirty="0"/>
              <a:t> </a:t>
            </a:r>
            <a:r>
              <a:rPr lang="en-US" b="1" dirty="0" err="1"/>
              <a:t>va</a:t>
            </a:r>
            <a:r>
              <a:rPr lang="en-US" b="1" dirty="0"/>
              <a:t> </a:t>
            </a:r>
            <a:r>
              <a:rPr lang="en-US" b="1" dirty="0" err="1"/>
              <a:t>boyitish</a:t>
            </a:r>
            <a:r>
              <a:rPr lang="en-US" b="1" dirty="0"/>
              <a:t>)</a:t>
            </a:r>
            <a:endParaRPr lang="ru-RU" dirty="0"/>
          </a:p>
          <a:p>
            <a:r>
              <a:rPr lang="en-US" dirty="0" err="1"/>
              <a:t>O‘qituvchi</a:t>
            </a:r>
            <a:r>
              <a:rPr lang="en-US" dirty="0"/>
              <a:t> </a:t>
            </a:r>
            <a:r>
              <a:rPr lang="en-US" dirty="0" err="1"/>
              <a:t>she’rni</a:t>
            </a:r>
            <a:r>
              <a:rPr lang="en-US" dirty="0"/>
              <a:t> </a:t>
            </a:r>
            <a:r>
              <a:rPr lang="en-US" dirty="0" err="1"/>
              <a:t>darslikdan</a:t>
            </a:r>
            <a:r>
              <a:rPr lang="en-US" dirty="0"/>
              <a:t> </a:t>
            </a:r>
            <a:r>
              <a:rPr lang="en-US" dirty="0" err="1"/>
              <a:t>ifodali</a:t>
            </a:r>
            <a:r>
              <a:rPr lang="en-US" dirty="0"/>
              <a:t> </a:t>
            </a:r>
            <a:r>
              <a:rPr lang="en-US" dirty="0" err="1"/>
              <a:t>o‘qib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. </a:t>
            </a:r>
            <a:r>
              <a:rPr lang="en-US" dirty="0" err="1"/>
              <a:t>O‘quvchilar</a:t>
            </a:r>
            <a:r>
              <a:rPr lang="en-US" dirty="0"/>
              <a:t> </a:t>
            </a:r>
            <a:r>
              <a:rPr lang="en-US" dirty="0" err="1"/>
              <a:t>kuzatib</a:t>
            </a:r>
            <a:r>
              <a:rPr lang="en-US" dirty="0"/>
              <a:t>, </a:t>
            </a:r>
            <a:r>
              <a:rPr lang="en-US" dirty="0" err="1"/>
              <a:t>tinglaydilar</a:t>
            </a:r>
            <a:r>
              <a:rPr lang="en-US" dirty="0"/>
              <a:t>. </a:t>
            </a:r>
            <a:r>
              <a:rPr lang="en-US" dirty="0" err="1"/>
              <a:t>She’r</a:t>
            </a:r>
            <a:r>
              <a:rPr lang="en-US" dirty="0"/>
              <a:t> </a:t>
            </a:r>
            <a:r>
              <a:rPr lang="en-US" dirty="0" err="1"/>
              <a:t>mazmuni</a:t>
            </a:r>
            <a:r>
              <a:rPr lang="en-US" dirty="0"/>
              <a:t> </a:t>
            </a:r>
            <a:r>
              <a:rPr lang="en-US" dirty="0" err="1"/>
              <a:t>tushuntiriladi</a:t>
            </a:r>
            <a:r>
              <a:rPr lang="en-US" dirty="0"/>
              <a:t>. </a:t>
            </a:r>
            <a:r>
              <a:rPr lang="en-US" dirty="0" err="1"/>
              <a:t>O‘zbekiston</a:t>
            </a:r>
            <a:r>
              <a:rPr lang="en-US" dirty="0"/>
              <a:t> </a:t>
            </a:r>
            <a:r>
              <a:rPr lang="en-US" dirty="0" err="1"/>
              <a:t>Respublikasining</a:t>
            </a:r>
            <a:r>
              <a:rPr lang="en-US" dirty="0"/>
              <a:t> </a:t>
            </a:r>
            <a:r>
              <a:rPr lang="en-US" dirty="0" err="1"/>
              <a:t>Konstitutsiyasi</a:t>
            </a:r>
            <a:r>
              <a:rPr lang="en-US" dirty="0"/>
              <a:t> </a:t>
            </a:r>
            <a:r>
              <a:rPr lang="en-US" dirty="0" err="1"/>
              <a:t>haqida</a:t>
            </a:r>
            <a:r>
              <a:rPr lang="en-US" dirty="0"/>
              <a:t> </a:t>
            </a:r>
            <a:r>
              <a:rPr lang="en-US" dirty="0" err="1"/>
              <a:t>ma’lumot</a:t>
            </a:r>
            <a:r>
              <a:rPr lang="en-US" dirty="0"/>
              <a:t> </a:t>
            </a:r>
            <a:r>
              <a:rPr lang="en-US" dirty="0" err="1"/>
              <a:t>beriladi</a:t>
            </a:r>
            <a:r>
              <a:rPr lang="en-US" dirty="0"/>
              <a:t>. </a:t>
            </a:r>
            <a:r>
              <a:rPr lang="en-US" dirty="0" err="1"/>
              <a:t>She’r</a:t>
            </a:r>
            <a:r>
              <a:rPr lang="en-US" dirty="0"/>
              <a:t> </a:t>
            </a:r>
            <a:r>
              <a:rPr lang="en-US" dirty="0" err="1"/>
              <a:t>matnida</a:t>
            </a:r>
            <a:r>
              <a:rPr lang="en-US" dirty="0"/>
              <a:t> </a:t>
            </a:r>
            <a:r>
              <a:rPr lang="en-US" dirty="0" err="1"/>
              <a:t>uchragan</a:t>
            </a:r>
            <a:r>
              <a:rPr lang="en-US" dirty="0"/>
              <a:t> </a:t>
            </a:r>
            <a:r>
              <a:rPr lang="en-US" dirty="0" err="1"/>
              <a:t>notanish</a:t>
            </a:r>
            <a:r>
              <a:rPr lang="en-US" dirty="0"/>
              <a:t> </a:t>
            </a:r>
            <a:r>
              <a:rPr lang="en-US" dirty="0" err="1"/>
              <a:t>so‘zlar</a:t>
            </a:r>
            <a:r>
              <a:rPr lang="en-US" dirty="0"/>
              <a:t> </a:t>
            </a:r>
            <a:r>
              <a:rPr lang="en-US" dirty="0" err="1"/>
              <a:t>yuzasidan</a:t>
            </a:r>
            <a:r>
              <a:rPr lang="en-US" dirty="0"/>
              <a:t> </a:t>
            </a:r>
            <a:r>
              <a:rPr lang="en-US" dirty="0" err="1"/>
              <a:t>lug‘at</a:t>
            </a:r>
            <a:r>
              <a:rPr lang="en-US" dirty="0"/>
              <a:t> </a:t>
            </a:r>
            <a:r>
              <a:rPr lang="en-US" dirty="0" err="1"/>
              <a:t>ishi</a:t>
            </a:r>
            <a:r>
              <a:rPr lang="en-US" dirty="0"/>
              <a:t> </a:t>
            </a:r>
            <a:r>
              <a:rPr lang="en-US" dirty="0" err="1"/>
              <a:t>o‘tkaziladi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04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340768"/>
            <a:ext cx="6483920" cy="25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8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Suhbat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savollar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63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Облако 3"/>
          <p:cNvSpPr/>
          <p:nvPr/>
        </p:nvSpPr>
        <p:spPr>
          <a:xfrm>
            <a:off x="457199" y="457200"/>
            <a:ext cx="8229601" cy="271145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/>
              <a:t>Bosh </a:t>
            </a:r>
            <a:r>
              <a:rPr lang="en-US" sz="3200" b="1" dirty="0" err="1"/>
              <a:t>qomus</a:t>
            </a:r>
            <a:r>
              <a:rPr lang="en-US" sz="3200" b="1" dirty="0"/>
              <a:t> </a:t>
            </a:r>
            <a:r>
              <a:rPr lang="en-US" sz="3200" b="1" dirty="0" err="1"/>
              <a:t>kitobimiz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04800" y="2895600"/>
            <a:ext cx="1752600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3-sinf</a:t>
            </a:r>
            <a:endParaRPr lang="ru-RU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344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6367" cy="735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Выноска-облако 5"/>
          <p:cNvSpPr/>
          <p:nvPr/>
        </p:nvSpPr>
        <p:spPr>
          <a:xfrm>
            <a:off x="-1" y="22939"/>
            <a:ext cx="4622064" cy="1646398"/>
          </a:xfrm>
          <a:prstGeom prst="cloudCallout">
            <a:avLst>
              <a:gd name="adj1" fmla="val 53784"/>
              <a:gd name="adj2" fmla="val 6082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Qanday</a:t>
            </a:r>
            <a:r>
              <a:rPr lang="en-US" sz="1600" dirty="0"/>
              <a:t> </a:t>
            </a:r>
            <a:r>
              <a:rPr lang="en-US" sz="1600" dirty="0" err="1"/>
              <a:t>huquqlaringizni</a:t>
            </a:r>
            <a:r>
              <a:rPr lang="en-US" sz="1600" dirty="0"/>
              <a:t> </a:t>
            </a:r>
            <a:r>
              <a:rPr lang="en-US" sz="1600" dirty="0" err="1"/>
              <a:t>bilasiz</a:t>
            </a:r>
            <a:r>
              <a:rPr lang="en-US" sz="1600" dirty="0"/>
              <a:t>?  </a:t>
            </a:r>
            <a:r>
              <a:rPr lang="en-US" sz="1600" dirty="0" err="1"/>
              <a:t>Aytsang</a:t>
            </a:r>
            <a:r>
              <a:rPr lang="en-US" sz="1600" dirty="0"/>
              <a:t> </a:t>
            </a:r>
            <a:r>
              <a:rPr lang="en-US" sz="1600" dirty="0" err="1"/>
              <a:t>yemayman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034121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37788" cy="730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Скругленная прямоугольная выноска 3"/>
          <p:cNvSpPr/>
          <p:nvPr/>
        </p:nvSpPr>
        <p:spPr>
          <a:xfrm>
            <a:off x="0" y="1395620"/>
            <a:ext cx="4211960" cy="3816424"/>
          </a:xfrm>
          <a:prstGeom prst="wedgeRoundRectCallout">
            <a:avLst>
              <a:gd name="adj1" fmla="val 101598"/>
              <a:gd name="adj2" fmla="val -2805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/>
              <a:t>Burch deganda nimani tushunasiz? </a:t>
            </a:r>
            <a:endParaRPr lang="ru-RU" sz="4000"/>
          </a:p>
        </p:txBody>
      </p:sp>
    </p:spTree>
    <p:extLst>
      <p:ext uri="{BB962C8B-B14F-4D97-AF65-F5344CB8AC3E}">
        <p14:creationId xmlns:p14="http://schemas.microsoft.com/office/powerpoint/2010/main" val="3306380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" y="0"/>
            <a:ext cx="10152063" cy="722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Выноска-облако 5"/>
          <p:cNvSpPr/>
          <p:nvPr/>
        </p:nvSpPr>
        <p:spPr>
          <a:xfrm>
            <a:off x="251520" y="-171400"/>
            <a:ext cx="5076057" cy="2636912"/>
          </a:xfrm>
          <a:prstGeom prst="cloudCallout">
            <a:avLst>
              <a:gd name="adj1" fmla="val 65113"/>
              <a:gd name="adj2" fmla="val 2961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Harakatli</a:t>
            </a:r>
            <a:r>
              <a:rPr lang="en-US" sz="2400" dirty="0"/>
              <a:t> dam </a:t>
            </a:r>
            <a:r>
              <a:rPr lang="en-US" sz="2400" dirty="0" err="1"/>
              <a:t>olish</a:t>
            </a:r>
            <a:r>
              <a:rPr lang="en-US" sz="2400" dirty="0"/>
              <a:t> </a:t>
            </a:r>
            <a:r>
              <a:rPr lang="en-US" sz="2400" dirty="0" err="1"/>
              <a:t>daqiqasi</a:t>
            </a:r>
            <a:r>
              <a:rPr lang="en-US" sz="2400" dirty="0"/>
              <a:t> </a:t>
            </a:r>
            <a:r>
              <a:rPr lang="en-US" sz="2400" dirty="0" err="1"/>
              <a:t>o‘tkaziladi</a:t>
            </a:r>
            <a:r>
              <a:rPr lang="en-US" sz="2400" dirty="0"/>
              <a:t>. </a:t>
            </a:r>
            <a:r>
              <a:rPr lang="en-US" sz="2400" dirty="0" err="1"/>
              <a:t>O‘quvchilar</a:t>
            </a:r>
            <a:r>
              <a:rPr lang="en-US" sz="2400" dirty="0"/>
              <a:t> </a:t>
            </a:r>
            <a:r>
              <a:rPr lang="en-US" sz="2400" dirty="0" err="1"/>
              <a:t>birgalikda</a:t>
            </a:r>
            <a:r>
              <a:rPr lang="en-US" sz="2400" dirty="0"/>
              <a:t> </a:t>
            </a:r>
            <a:r>
              <a:rPr lang="en-US" sz="2400" dirty="0" err="1"/>
              <a:t>bajaradilar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03638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Объект 1048649"/>
          <p:cNvSpPr>
            <a:spLocks noGrp="1"/>
          </p:cNvSpPr>
          <p:nvPr>
            <p:ph idx="4294967295"/>
          </p:nvPr>
        </p:nvSpPr>
        <p:spPr>
          <a:xfrm>
            <a:off x="-508000" y="1052513"/>
            <a:ext cx="8229600" cy="4530725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  <a:defRPr/>
            </a:pPr>
            <a:r>
              <a:rPr lang="en-US" altLang="en-US" sz="5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DAM OLISH</a:t>
            </a:r>
          </a:p>
          <a:p>
            <a:pPr marL="0" indent="0" algn="ctr" eaLnBrk="1" hangingPunct="1">
              <a:buFont typeface="Arial" charset="0"/>
              <a:buNone/>
              <a:defRPr/>
            </a:pPr>
            <a:r>
              <a:rPr lang="en-US" altLang="en-US" sz="5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DAQIQASI</a:t>
            </a:r>
          </a:p>
        </p:txBody>
      </p:sp>
      <p:pic>
        <p:nvPicPr>
          <p:cNvPr id="35842" name="Рисунок 2097175" descr="2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0" y="2428875"/>
            <a:ext cx="3421063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2" descr="Картинки по запросу &quot;сказка png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73025"/>
            <a:ext cx="9144000" cy="678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Рисунок 2097176" descr="Рисунок1.png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863" y="2857500"/>
            <a:ext cx="2508250" cy="374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2144033"/>
            <a:ext cx="6246440" cy="182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400" b="1" spc="10" dirty="0" err="1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Yangi</a:t>
            </a:r>
            <a:r>
              <a:rPr lang="en-US" sz="1400" b="1" spc="10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sz="1400" b="1" spc="10" dirty="0" err="1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mavzuni</a:t>
            </a:r>
            <a:r>
              <a:rPr lang="en-US" sz="1400" b="1" spc="10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sz="1400" b="1" spc="10" dirty="0" err="1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mustahkamlash</a:t>
            </a:r>
            <a:r>
              <a:rPr lang="en-US" sz="1400" b="1" spc="10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Bosh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qomus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kitobimiz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she’rini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o‘quvchilar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navbat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o‘qiydilar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O‘quvchilar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she’rdagi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qofiyadosh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so‘zlarni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topadilar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O‘quvchilarning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mavzu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yuzasidan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olgan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bilimlarini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mustahkamlash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maqsadida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quyidagi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o‘yin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o‘tkaziladi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Yosh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huquqshunos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o‘yini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Ekranda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Konstitutsiya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moddalari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yozilgan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bo‘laklar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aralash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holda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beriladi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O‘quvchilar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ularni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Huquqlarimiz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Burchlarimiz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turlarga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ajratadilar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427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5122" name="Picture 2" descr="C:\Users\acer\Desktop\Telegram\IMG_20200822_153711_89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744" y="-1"/>
            <a:ext cx="8991600" cy="6858001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1452782" y="3861048"/>
            <a:ext cx="72811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/>
              <a:t>o`quvchilarni</a:t>
            </a:r>
            <a:r>
              <a:rPr lang="en-US" sz="4000" b="1" dirty="0"/>
              <a:t> </a:t>
            </a:r>
            <a:r>
              <a:rPr lang="en-US" sz="4000" b="1" dirty="0" err="1"/>
              <a:t>rag`batlantirish</a:t>
            </a:r>
            <a:endParaRPr lang="ru-RU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080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Latn-UZ" dirty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r>
              <a:rPr lang="uz-Latn-UZ" dirty="0"/>
              <a:t> 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3059832" cy="581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037392" y="0"/>
            <a:ext cx="82747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Sa</a:t>
            </a:r>
            <a:endParaRPr lang="ru-RU" sz="48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4967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4" t="4849" r="7424" b="50000"/>
          <a:stretch/>
        </p:blipFill>
        <p:spPr bwMode="auto">
          <a:xfrm>
            <a:off x="5362284" y="1196678"/>
            <a:ext cx="3491345" cy="55446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13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Заголовок 1048650"/>
          <p:cNvSpPr>
            <a:spLocks noGrp="1"/>
          </p:cNvSpPr>
          <p:nvPr>
            <p:ph type="title" idx="4294967295"/>
          </p:nvPr>
        </p:nvSpPr>
        <p:spPr>
          <a:xfrm>
            <a:off x="500063" y="549275"/>
            <a:ext cx="8229600" cy="1643063"/>
          </a:xfrm>
        </p:spPr>
        <p:txBody>
          <a:bodyPr/>
          <a:lstStyle/>
          <a:p>
            <a:pPr eaLnBrk="1" latinLnBrk="1" hangingPunct="1">
              <a:defRPr/>
            </a:pPr>
            <a:r>
              <a:rPr lang="en-US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Uyga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 </a:t>
            </a:r>
            <a:r>
              <a:rPr lang="en-US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vazifa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Times New Roman" pitchFamily="18" charset="0"/>
              </a:rPr>
              <a:t>: </a:t>
            </a:r>
            <a:br>
              <a:rPr lang="ru-RU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She`rni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yod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olib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kelish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sym typeface="Times New Roman" pitchFamily="18" charset="0"/>
            </a:endParaRPr>
          </a:p>
        </p:txBody>
      </p:sp>
      <p:pic>
        <p:nvPicPr>
          <p:cNvPr id="63491" name="Рисунок 2097178" descr="4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2643188"/>
            <a:ext cx="35718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Рисунок 2097179" descr="2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5" y="2428875"/>
            <a:ext cx="37147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07975" y="0"/>
            <a:ext cx="9469438" cy="710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214563" y="1857375"/>
            <a:ext cx="4857750" cy="2928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>
              <a:defRPr/>
            </a:pPr>
            <a:r>
              <a:rPr lang="en-US" sz="5400" b="1" kern="0" dirty="0" err="1">
                <a:solidFill>
                  <a:schemeClr val="tx1"/>
                </a:solidFill>
                <a:sym typeface="Times New Roman" pitchFamily="18" charset="0"/>
              </a:rPr>
              <a:t>E’tiboringiz</a:t>
            </a:r>
            <a:r>
              <a:rPr lang="en-US" sz="5400" b="1" kern="0" dirty="0">
                <a:solidFill>
                  <a:schemeClr val="tx1"/>
                </a:solidFill>
                <a:sym typeface="Times New Roman" pitchFamily="18" charset="0"/>
              </a:rPr>
              <a:t> </a:t>
            </a:r>
          </a:p>
          <a:p>
            <a:pPr algn="ctr" latinLnBrk="1">
              <a:defRPr/>
            </a:pPr>
            <a:r>
              <a:rPr lang="en-US" sz="5400" b="1" kern="0" dirty="0" err="1">
                <a:solidFill>
                  <a:schemeClr val="tx1"/>
                </a:solidFill>
                <a:sym typeface="Times New Roman" pitchFamily="18" charset="0"/>
              </a:rPr>
              <a:t>uchun</a:t>
            </a:r>
            <a:r>
              <a:rPr lang="en-US" sz="5400" b="1" kern="0" dirty="0">
                <a:solidFill>
                  <a:schemeClr val="tx1"/>
                </a:solidFill>
                <a:sym typeface="Times New Roman" pitchFamily="18" charset="0"/>
              </a:rPr>
              <a:t> </a:t>
            </a:r>
            <a:r>
              <a:rPr lang="en-US" sz="5400" b="1" kern="0" dirty="0" err="1">
                <a:solidFill>
                  <a:schemeClr val="tx1"/>
                </a:solidFill>
                <a:sym typeface="Times New Roman" pitchFamily="18" charset="0"/>
              </a:rPr>
              <a:t>rahmat</a:t>
            </a:r>
            <a:r>
              <a:rPr lang="en-US" sz="5400" b="1" kern="0" dirty="0">
                <a:solidFill>
                  <a:schemeClr val="tx1"/>
                </a:solidFill>
                <a:sym typeface="Times New Roman" pitchFamily="18" charset="0"/>
              </a:rPr>
              <a:t>!!!</a:t>
            </a:r>
            <a:endParaRPr lang="ru-RU" sz="5400" b="1" kern="0" dirty="0">
              <a:solidFill>
                <a:schemeClr val="tx1"/>
              </a:solidFill>
              <a:sym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/>
          <p:cNvSpPr>
            <a:spLocks noGrp="1"/>
          </p:cNvSpPr>
          <p:nvPr>
            <p:ph type="ctrTitle"/>
          </p:nvPr>
        </p:nvSpPr>
        <p:spPr>
          <a:xfrm>
            <a:off x="2286000" y="1143000"/>
            <a:ext cx="5710238" cy="1223963"/>
          </a:xfrm>
        </p:spPr>
        <p:txBody>
          <a:bodyPr/>
          <a:lstStyle/>
          <a:p>
            <a:pPr eaLnBrk="1" hangingPunct="1"/>
            <a:r>
              <a:rPr lang="en-US" sz="4800" b="1" dirty="0" err="1">
                <a:solidFill>
                  <a:srgbClr val="002060"/>
                </a:solidFill>
              </a:rPr>
              <a:t>O`qish</a:t>
            </a:r>
            <a:r>
              <a:rPr lang="en-US" sz="4800" b="1" dirty="0">
                <a:solidFill>
                  <a:srgbClr val="002060"/>
                </a:solidFill>
              </a:rPr>
              <a:t> </a:t>
            </a:r>
            <a:r>
              <a:rPr lang="en-US" sz="4800" b="1" dirty="0" err="1">
                <a:solidFill>
                  <a:srgbClr val="002060"/>
                </a:solidFill>
              </a:rPr>
              <a:t>darsi</a:t>
            </a:r>
            <a:br>
              <a:rPr lang="ru-RU" sz="4800" b="1" dirty="0">
                <a:solidFill>
                  <a:srgbClr val="002060"/>
                </a:solidFill>
              </a:rPr>
            </a:br>
            <a:r>
              <a:rPr lang="ru-RU" sz="4800" b="1" dirty="0">
                <a:solidFill>
                  <a:srgbClr val="002060"/>
                </a:solidFill>
              </a:rPr>
              <a:t>3</a:t>
            </a:r>
            <a:r>
              <a:rPr lang="en-US" sz="4800" b="1" dirty="0">
                <a:solidFill>
                  <a:srgbClr val="002060"/>
                </a:solidFill>
              </a:rPr>
              <a:t>-</a:t>
            </a:r>
            <a:r>
              <a:rPr lang="en-US" sz="4800" b="1" dirty="0" err="1">
                <a:solidFill>
                  <a:srgbClr val="002060"/>
                </a:solidFill>
              </a:rPr>
              <a:t>sinf</a:t>
            </a:r>
            <a:endParaRPr lang="ru-RU" sz="4800" b="1" dirty="0">
              <a:solidFill>
                <a:srgbClr val="002060"/>
              </a:solidFill>
            </a:endParaRPr>
          </a:p>
        </p:txBody>
      </p:sp>
      <p:pic>
        <p:nvPicPr>
          <p:cNvPr id="16386" name="Picture 5" descr="0_18a5d_74c4b39c_L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238" y="0"/>
            <a:ext cx="3071812" cy="568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5" descr="0_1e877_6462291_L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5000625"/>
            <a:ext cx="1917700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13" descr="834e36fef70c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80288" y="0"/>
            <a:ext cx="1763712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28" descr="0_16d77_e452a4be_XL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353937">
            <a:off x="2905125" y="4219575"/>
            <a:ext cx="2143125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2" name="WordArt 8"/>
          <p:cNvSpPr>
            <a:spLocks noChangeArrowheads="1" noChangeShapeType="1" noTextEdit="1"/>
          </p:cNvSpPr>
          <p:nvPr/>
        </p:nvSpPr>
        <p:spPr bwMode="auto">
          <a:xfrm>
            <a:off x="2878138" y="3075781"/>
            <a:ext cx="6265862" cy="1790700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endParaRPr lang="ru-RU" sz="3600" kern="10" spc="-360" dirty="0">
              <a:ln w="12700">
                <a:solidFill>
                  <a:srgbClr val="000099"/>
                </a:solidFill>
                <a:round/>
                <a:headEnd/>
                <a:tailEnd/>
              </a:ln>
              <a:solidFill>
                <a:srgbClr val="33CCFF"/>
              </a:solidFill>
              <a:effectLst>
                <a:outerShdw dist="125724" dir="18900000" algn="ctr" rotWithShape="0">
                  <a:srgbClr val="000099"/>
                </a:outerShdw>
              </a:effectLst>
              <a:latin typeface="Impac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3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4" presetClass="entr" presetSubtype="0" accel="100000" fill="hold" grpId="2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  <p:bldP spid="16392" grpId="1" animBg="1"/>
      <p:bldP spid="16392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0_14abe1_c147ad58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7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Прямоугольник 54"/>
          <p:cNvSpPr>
            <a:spLocks noChangeArrowheads="1"/>
          </p:cNvSpPr>
          <p:nvPr/>
        </p:nvSpPr>
        <p:spPr bwMode="auto">
          <a:xfrm>
            <a:off x="685800" y="762000"/>
            <a:ext cx="78486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ru-RU" sz="7200">
              <a:solidFill>
                <a:srgbClr val="FF0000"/>
              </a:solidFill>
            </a:endParaRPr>
          </a:p>
          <a:p>
            <a:pPr algn="ctr" eaLnBrk="1" hangingPunct="1"/>
            <a:endParaRPr lang="en-US" sz="4800" i="1">
              <a:solidFill>
                <a:srgbClr val="FF0000"/>
              </a:solidFill>
            </a:endParaRPr>
          </a:p>
          <a:p>
            <a:pPr algn="ctr" eaLnBrk="1" hangingPunct="1"/>
            <a:endParaRPr lang="en-US" sz="4800">
              <a:solidFill>
                <a:srgbClr val="FF0000"/>
              </a:solidFill>
            </a:endParaRPr>
          </a:p>
          <a:p>
            <a:pPr algn="ctr" eaLnBrk="1" hangingPunct="1"/>
            <a:endParaRPr lang="en-US" sz="4800">
              <a:solidFill>
                <a:srgbClr val="FF0000"/>
              </a:solidFill>
            </a:endParaRPr>
          </a:p>
          <a:p>
            <a:pPr algn="ctr" eaLnBrk="1" hangingPunct="1"/>
            <a:endParaRPr lang="en-US" sz="4800">
              <a:solidFill>
                <a:srgbClr val="FF0000"/>
              </a:solidFill>
            </a:endParaRPr>
          </a:p>
          <a:p>
            <a:pPr algn="ctr" eaLnBrk="1" hangingPunct="1"/>
            <a:endParaRPr lang="ru-RU" sz="4800"/>
          </a:p>
        </p:txBody>
      </p:sp>
      <p:pic>
        <p:nvPicPr>
          <p:cNvPr id="15364" name="Picture 6" descr="0_6b6f3_92b1c122_L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FF8"/>
              </a:clrFrom>
              <a:clrTo>
                <a:srgbClr val="F8FF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9356725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Ribbon 4"/>
          <p:cNvSpPr/>
          <p:nvPr/>
        </p:nvSpPr>
        <p:spPr>
          <a:xfrm>
            <a:off x="457200" y="381000"/>
            <a:ext cx="8686800" cy="1447800"/>
          </a:xfrm>
          <a:prstGeom prst="ribb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1"/>
                </a:solidFill>
              </a:rPr>
              <a:t>HOZIR DARSIMIZ</a:t>
            </a:r>
          </a:p>
        </p:txBody>
      </p:sp>
      <p:sp>
        <p:nvSpPr>
          <p:cNvPr id="16" name="8-Point Star 11"/>
          <p:cNvSpPr/>
          <p:nvPr/>
        </p:nvSpPr>
        <p:spPr>
          <a:xfrm>
            <a:off x="5807418" y="1693164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H</a:t>
            </a:r>
          </a:p>
        </p:txBody>
      </p:sp>
      <p:sp>
        <p:nvSpPr>
          <p:cNvPr id="17" name="8-Point Star 11"/>
          <p:cNvSpPr/>
          <p:nvPr/>
        </p:nvSpPr>
        <p:spPr>
          <a:xfrm>
            <a:off x="4381500" y="1693164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S</a:t>
            </a:r>
          </a:p>
        </p:txBody>
      </p:sp>
      <p:sp>
        <p:nvSpPr>
          <p:cNvPr id="18" name="8-Point Star 11"/>
          <p:cNvSpPr/>
          <p:nvPr/>
        </p:nvSpPr>
        <p:spPr>
          <a:xfrm>
            <a:off x="2853099" y="1693164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/>
              <a:t>I</a:t>
            </a:r>
          </a:p>
        </p:txBody>
      </p:sp>
      <p:sp>
        <p:nvSpPr>
          <p:cNvPr id="19" name="8-Point Star 11"/>
          <p:cNvSpPr/>
          <p:nvPr/>
        </p:nvSpPr>
        <p:spPr>
          <a:xfrm>
            <a:off x="1409700" y="1693164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20" name="8-Point Star 11"/>
          <p:cNvSpPr/>
          <p:nvPr/>
        </p:nvSpPr>
        <p:spPr>
          <a:xfrm>
            <a:off x="152400" y="1693164"/>
            <a:ext cx="1828800" cy="1828800"/>
          </a:xfrm>
          <a:prstGeom prst="star8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>
                <a:solidFill>
                  <a:schemeClr val="tx1"/>
                </a:solidFill>
              </a:rPr>
              <a:t>O`</a:t>
            </a:r>
          </a:p>
        </p:txBody>
      </p:sp>
    </p:spTree>
    <p:extLst>
      <p:ext uri="{BB962C8B-B14F-4D97-AF65-F5344CB8AC3E}">
        <p14:creationId xmlns:p14="http://schemas.microsoft.com/office/powerpoint/2010/main" val="3440937683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AutoShape 7"/>
          <p:cNvSpPr>
            <a:spLocks noChangeArrowheads="1"/>
          </p:cNvSpPr>
          <p:nvPr/>
        </p:nvSpPr>
        <p:spPr bwMode="auto">
          <a:xfrm rot="10800000">
            <a:off x="2916238" y="3573463"/>
            <a:ext cx="6953250" cy="2439987"/>
          </a:xfrm>
          <a:prstGeom prst="cloudCallout">
            <a:avLst>
              <a:gd name="adj1" fmla="val -10125"/>
              <a:gd name="adj2" fmla="val 32046"/>
            </a:avLst>
          </a:prstGeom>
          <a:solidFill>
            <a:srgbClr val="66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/>
              <a:t>savol</a:t>
            </a:r>
            <a:r>
              <a:rPr lang="en-US" sz="2400" dirty="0"/>
              <a:t> </a:t>
            </a:r>
            <a:r>
              <a:rPr lang="en-US" sz="2400" dirty="0" err="1"/>
              <a:t>javob</a:t>
            </a:r>
            <a:r>
              <a:rPr lang="en-US" sz="2400" dirty="0"/>
              <a:t>, </a:t>
            </a:r>
            <a:r>
              <a:rPr lang="en-US" sz="2400" dirty="0" err="1"/>
              <a:t>tushuntirish</a:t>
            </a:r>
            <a:endParaRPr lang="ru-RU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600" dirty="0">
              <a:latin typeface="Times New Roman" pitchFamily="18" charset="0"/>
            </a:endParaRPr>
          </a:p>
        </p:txBody>
      </p:sp>
      <p:sp>
        <p:nvSpPr>
          <p:cNvPr id="54" name="AutoShape 3"/>
          <p:cNvSpPr>
            <a:spLocks noChangeArrowheads="1"/>
          </p:cNvSpPr>
          <p:nvPr/>
        </p:nvSpPr>
        <p:spPr bwMode="auto">
          <a:xfrm rot="10800000">
            <a:off x="0" y="263525"/>
            <a:ext cx="4057650" cy="1736725"/>
          </a:xfrm>
          <a:prstGeom prst="cloudCallout">
            <a:avLst>
              <a:gd name="adj1" fmla="val -10125"/>
              <a:gd name="adj2" fmla="val 32046"/>
            </a:avLst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pPr algn="ctr"/>
            <a:r>
              <a:rPr lang="en-US" sz="3600" b="1">
                <a:solidFill>
                  <a:srgbClr val="0000FF"/>
                </a:solidFill>
                <a:latin typeface="Times New Roman" pitchFamily="18" charset="0"/>
              </a:rPr>
              <a:t>Dars</a:t>
            </a:r>
          </a:p>
          <a:p>
            <a:pPr algn="ctr"/>
            <a:r>
              <a:rPr lang="en-US" sz="3600" b="1">
                <a:solidFill>
                  <a:srgbClr val="0000FF"/>
                </a:solidFill>
                <a:latin typeface="Times New Roman" pitchFamily="18" charset="0"/>
              </a:rPr>
              <a:t>turi:</a:t>
            </a:r>
          </a:p>
        </p:txBody>
      </p:sp>
      <p:sp>
        <p:nvSpPr>
          <p:cNvPr id="55" name="AutoShape 6"/>
          <p:cNvSpPr>
            <a:spLocks noChangeArrowheads="1"/>
          </p:cNvSpPr>
          <p:nvPr/>
        </p:nvSpPr>
        <p:spPr bwMode="auto">
          <a:xfrm rot="10800000">
            <a:off x="0" y="3132138"/>
            <a:ext cx="4762500" cy="1847850"/>
          </a:xfrm>
          <a:prstGeom prst="cloudCallout">
            <a:avLst>
              <a:gd name="adj1" fmla="val -10125"/>
              <a:gd name="adj2" fmla="val 32046"/>
            </a:avLst>
          </a:prstGeom>
          <a:solidFill>
            <a:srgbClr val="66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pPr algn="ctr"/>
            <a:r>
              <a:rPr lang="en-US" sz="3600" b="1">
                <a:solidFill>
                  <a:srgbClr val="FF0000"/>
                </a:solidFill>
                <a:latin typeface="Times New Roman" pitchFamily="18" charset="0"/>
              </a:rPr>
              <a:t>Dars</a:t>
            </a:r>
          </a:p>
          <a:p>
            <a:pPr algn="ctr"/>
            <a:r>
              <a:rPr lang="en-US" sz="3600" b="1">
                <a:solidFill>
                  <a:srgbClr val="FF0000"/>
                </a:solidFill>
                <a:latin typeface="Times New Roman" pitchFamily="18" charset="0"/>
              </a:rPr>
              <a:t>metodlari.</a:t>
            </a:r>
          </a:p>
        </p:txBody>
      </p:sp>
      <p:sp>
        <p:nvSpPr>
          <p:cNvPr id="2" name="AutoShape 7"/>
          <p:cNvSpPr>
            <a:spLocks noChangeArrowheads="1"/>
          </p:cNvSpPr>
          <p:nvPr/>
        </p:nvSpPr>
        <p:spPr bwMode="auto">
          <a:xfrm rot="10800000">
            <a:off x="3059832" y="0"/>
            <a:ext cx="7241456" cy="2700338"/>
          </a:xfrm>
          <a:prstGeom prst="cloudCallout">
            <a:avLst>
              <a:gd name="adj1" fmla="val -10125"/>
              <a:gd name="adj2" fmla="val 32046"/>
            </a:avLst>
          </a:prstGeom>
          <a:solidFill>
            <a:srgbClr val="66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pPr algn="ctr"/>
            <a:r>
              <a:rPr lang="tr-TR" dirty="0"/>
              <a:t>o‘quvchilarni she’r mazmuni bilan tanishtirish, Konstitutsiya haqida bilim berish, to‘g‘ri va ravon o‘qishga o‘rgatish.</a:t>
            </a:r>
            <a:r>
              <a:rPr lang="tr-TR" b="1" dirty="0"/>
              <a:t> </a:t>
            </a:r>
            <a:r>
              <a:rPr lang="uz-Cyrl-UZ" b="1" dirty="0"/>
              <a:t>F.k.1 </a:t>
            </a:r>
            <a:r>
              <a:rPr lang="uz-Cyrl-UZ" dirty="0"/>
              <a:t>o‘qish uchun kitoblar (badiiy asar namunalari)ni mustaqil tanlay oladi</a:t>
            </a:r>
            <a:endParaRPr lang="ru-RU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 animBg="1"/>
      <p:bldP spid="54" grpId="0" animBg="1"/>
      <p:bldP spid="5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332656"/>
            <a:ext cx="828092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3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Шестиугольник 2"/>
          <p:cNvSpPr/>
          <p:nvPr/>
        </p:nvSpPr>
        <p:spPr>
          <a:xfrm>
            <a:off x="1071563" y="1785938"/>
            <a:ext cx="7119937" cy="1143000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0000FF"/>
                </a:solidFill>
              </a:rPr>
              <a:t>SHIORIMIZ:</a:t>
            </a:r>
            <a:endParaRPr lang="ru-RU" sz="4400" b="1" dirty="0">
              <a:solidFill>
                <a:srgbClr val="0000FF"/>
              </a:solidFill>
            </a:endParaRPr>
          </a:p>
        </p:txBody>
      </p:sp>
      <p:sp>
        <p:nvSpPr>
          <p:cNvPr id="5" name="Загнутый угол 4"/>
          <p:cNvSpPr/>
          <p:nvPr/>
        </p:nvSpPr>
        <p:spPr>
          <a:xfrm>
            <a:off x="142875" y="3500438"/>
            <a:ext cx="8624888" cy="3143250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00FF"/>
                </a:solidFill>
              </a:rPr>
              <a:t>O`QIB  YARATAMIZ ,IJOD  QILAMIZ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00FF"/>
                </a:solidFill>
              </a:rPr>
              <a:t>SHU  OZOD  VATANNI  OBOD  QILAMIZ</a:t>
            </a:r>
            <a:endParaRPr lang="ru-RU" sz="3600" b="1" dirty="0">
              <a:solidFill>
                <a:srgbClr val="0000FF"/>
              </a:solidFill>
            </a:endParaRPr>
          </a:p>
        </p:txBody>
      </p:sp>
      <p:pic>
        <p:nvPicPr>
          <p:cNvPr id="21507" name="Picture 5" descr="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 flipV="1">
            <a:off x="0" y="2571750"/>
            <a:ext cx="2000250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5" descr="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 flipH="1" flipV="1">
            <a:off x="7010400" y="51054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rezident.wav">
            <a:hlinkClick r:id="" action="ppaction://media"/>
          </p:cNvPr>
          <p:cNvPicPr>
            <a:picLocks noGrp="1" noRot="1" noChangeAspect="1"/>
          </p:cNvPicPr>
          <p:nvPr>
            <p:ph idx="4294967295"/>
            <a:audioFile r:link="rId1"/>
          </p:nvPr>
        </p:nvPicPr>
        <p:blipFill>
          <a:blip r:embed="rId4"/>
          <a:srcRect/>
          <a:stretch>
            <a:fillRect/>
          </a:stretch>
        </p:blipFill>
        <p:spPr>
          <a:xfrm>
            <a:off x="642938" y="3214688"/>
            <a:ext cx="304800" cy="304800"/>
          </a:xfrm>
        </p:spPr>
      </p:pic>
      <p:pic>
        <p:nvPicPr>
          <p:cNvPr id="11" name="Picture 2" descr="D:\SHAXNOZA\Новая папка\РАЗНОЕ\rasmlar to'plami\giflar\gif_barre_01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50" y="642938"/>
            <a:ext cx="73342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3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/>
          </a:p>
        </p:txBody>
      </p:sp>
      <p:pic>
        <p:nvPicPr>
          <p:cNvPr id="13316" name="Рисунок 1" descr="Рисунок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WordArt 5"/>
          <p:cNvSpPr>
            <a:spLocks noChangeArrowheads="1" noChangeShapeType="1" noTextEdit="1"/>
          </p:cNvSpPr>
          <p:nvPr/>
        </p:nvSpPr>
        <p:spPr bwMode="auto">
          <a:xfrm>
            <a:off x="1371600" y="1447800"/>
            <a:ext cx="7086600" cy="3505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b="1" kern="10"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" name="Горизонтальный свиток 5"/>
          <p:cNvSpPr/>
          <p:nvPr/>
        </p:nvSpPr>
        <p:spPr>
          <a:xfrm>
            <a:off x="2095500" y="906463"/>
            <a:ext cx="5238750" cy="1731962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Darsning</a:t>
            </a:r>
            <a:r>
              <a:rPr 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jihozi</a:t>
            </a: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2" name="AutoShape 5"/>
          <p:cNvSpPr>
            <a:spLocks noChangeArrowheads="1"/>
          </p:cNvSpPr>
          <p:nvPr/>
        </p:nvSpPr>
        <p:spPr bwMode="auto">
          <a:xfrm>
            <a:off x="857250" y="2786063"/>
            <a:ext cx="6096000" cy="2670175"/>
          </a:xfrm>
          <a:prstGeom prst="plaque">
            <a:avLst>
              <a:gd name="adj" fmla="val 16667"/>
            </a:avLst>
          </a:prstGeom>
          <a:gradFill rotWithShape="1">
            <a:gsLst>
              <a:gs pos="0">
                <a:srgbClr val="FFCC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>
              <a:latin typeface="Calibri" pitchFamily="34" charset="0"/>
            </a:endParaRP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1. Tashkiliy qism: 5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2. O`tilgan mavzuni takrorlash: 7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3. Yangi mavzu bayoni:   20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4. Darsni mustahkamlash: 10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5. Baholash: 2 daqiqa</a:t>
            </a:r>
          </a:p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6. Uyga Vazifa: 1 daqiqa</a:t>
            </a:r>
            <a:endParaRPr lang="ru-RU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3" name="WordArt 6"/>
          <p:cNvSpPr>
            <a:spLocks noChangeArrowheads="1" noChangeShapeType="1" noTextEdit="1"/>
          </p:cNvSpPr>
          <p:nvPr/>
        </p:nvSpPr>
        <p:spPr bwMode="auto">
          <a:xfrm>
            <a:off x="1285875" y="2786063"/>
            <a:ext cx="5429250" cy="2968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12477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CC"/>
                </a:solidFill>
                <a:latin typeface="Times New Roman"/>
                <a:cs typeface="Times New Roman"/>
              </a:rPr>
              <a:t>Darsning texnalogik xaritasi</a:t>
            </a:r>
            <a:endParaRPr lang="ru-RU" sz="3600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CC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9710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953734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Words>848</Words>
  <Application>Microsoft Office PowerPoint</Application>
  <PresentationFormat>Экран (4:3)</PresentationFormat>
  <Paragraphs>132</Paragraphs>
  <Slides>28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Arial Unicode MS</vt:lpstr>
      <vt:lpstr>Calibri</vt:lpstr>
      <vt:lpstr>Impact</vt:lpstr>
      <vt:lpstr>Times New Roman</vt:lpstr>
      <vt:lpstr>Тема Office</vt:lpstr>
      <vt:lpstr>Презентация PowerPoint</vt:lpstr>
      <vt:lpstr>Презентация PowerPoint</vt:lpstr>
      <vt:lpstr>O`qish darsi 3-sinf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Uyga vazifa:   She`rni yod olib kelish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Елена</dc:creator>
  <cp:lastModifiedBy>Xurshid</cp:lastModifiedBy>
  <cp:revision>66</cp:revision>
  <dcterms:created xsi:type="dcterms:W3CDTF">2014-01-06T16:00:12Z</dcterms:created>
  <dcterms:modified xsi:type="dcterms:W3CDTF">2021-12-09T14:35:27Z</dcterms:modified>
</cp:coreProperties>
</file>